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75" r:id="rId4"/>
    <p:sldId id="258" r:id="rId5"/>
    <p:sldId id="279" r:id="rId6"/>
    <p:sldId id="261" r:id="rId7"/>
    <p:sldId id="280" r:id="rId8"/>
    <p:sldId id="272" r:id="rId9"/>
    <p:sldId id="274" r:id="rId10"/>
    <p:sldId id="263" r:id="rId11"/>
    <p:sldId id="264" r:id="rId12"/>
    <p:sldId id="265" r:id="rId13"/>
    <p:sldId id="262" r:id="rId14"/>
    <p:sldId id="281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E48A3F-C9D2-45A0-8CF6-291FF588430A}" type="datetimeFigureOut">
              <a:rPr lang="ru-RU" smtClean="0"/>
              <a:pPr/>
              <a:t>17.04.2018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3BA79E-1E01-4904-935C-AA846130D8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1" y="1557338"/>
            <a:ext cx="3816424" cy="3095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1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421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АО НИИ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полупроводниковых приборов, 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г. Томск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2987825" y="5373688"/>
            <a:ext cx="2016223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 eaLnBrk="1" hangingPunct="1"/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</a:rPr>
              <a:t>АО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«НИИПП»</a:t>
            </a:r>
          </a:p>
          <a:p>
            <a:pPr defTabSz="912813" eaLnBrk="1" hangingPunct="1">
              <a:lnSpc>
                <a:spcPct val="80000"/>
              </a:lnSpc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</a:rPr>
              <a:t>г.Томск,   ул. Красноармейская, 99а  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defTabSz="912813" eaLnBrk="1" hangingPunct="1">
              <a:lnSpc>
                <a:spcPct val="800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</a:rPr>
              <a:t>www: niipp.ru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07504" y="4797152"/>
          <a:ext cx="2808312" cy="177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5" imgW="5455899" imgH="2910850" progId="Excel.Sheet.8">
                  <p:embed/>
                </p:oleObj>
              </mc:Choice>
              <mc:Fallback>
                <p:oleObj name="Диаграмма" r:id="rId5" imgW="5455899" imgH="291085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797152"/>
                        <a:ext cx="2808312" cy="1772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37"/>
          <p:cNvGraphicFramePr>
            <a:graphicFrameLocks noGrp="1"/>
          </p:cNvGraphicFramePr>
          <p:nvPr/>
        </p:nvGraphicFramePr>
        <p:xfrm>
          <a:off x="5076056" y="4872194"/>
          <a:ext cx="3240360" cy="1437126"/>
        </p:xfrm>
        <a:graphic>
          <a:graphicData uri="http://schemas.openxmlformats.org/drawingml/2006/table">
            <a:tbl>
              <a:tblPr/>
              <a:tblGrid>
                <a:gridCol w="1288617"/>
                <a:gridCol w="1015639"/>
                <a:gridCol w="936104"/>
              </a:tblGrid>
              <a:tr h="483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(шт.)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выпуска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Матрицы излучающих элементов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10 000 000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млрд.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света  (модули и лампы)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5 000 000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млрд.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Светотехнические изделия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200 000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 млрд.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88024" y="1700808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Светодиодная светокультура и ее техническая реализация для повышения продуктивности картофеля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50100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Юрченко В.И.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Механизм воздействия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Эффективность любой технологии выращивания растений определяется возможностью регуляции каждого этапа их роста и развития. С помощью оптимально подобранных </a:t>
            </a:r>
            <a:r>
              <a:rPr lang="ru-RU" dirty="0" smtClean="0">
                <a:solidFill>
                  <a:srgbClr val="FF0000"/>
                </a:solidFill>
              </a:rPr>
              <a:t>факторов  спектрального состава</a:t>
            </a:r>
            <a:r>
              <a:rPr lang="en-US" dirty="0" smtClean="0">
                <a:solidFill>
                  <a:srgbClr val="FF0000"/>
                </a:solidFill>
              </a:rPr>
              <a:t> [8]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света (как вокруг листовой поверхности, так и в корневой зоне растений) можно управлять метаболизмом растений, ускорять отток сахарозы из хлоропластов в клубни. Необходимо исследовать накопление крахмала в клубнях, качество и количество урожая в виде мини-клубней.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Планы 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состояния фотосинтетического аппарата картофеля в условиях облучения светодиодными источниками света требуют совместного исследования биологов и проектировщиков светодиодных систем освещения. Реальной перспективой повышения эффективности облучательных установок для картофеля является проектирование источника света перестраиваемого спектрального диапазона, формы и периодизма облучения эффективно действующего в заданной области облучения. Планируется более глубокое изучение влияния спектрального состава излучения (в том числе ИК  и УФ) на рост и продуктивность картофеля, а также экспериментальное исследование спроектированного фитотрона.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Преимущества светодиодных модульных фитотронов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управления спектром, интенсивностью и периодом облучения на разных этапах </a:t>
            </a:r>
            <a:r>
              <a:rPr lang="en-US" dirty="0" smtClean="0"/>
              <a:t> </a:t>
            </a:r>
            <a:r>
              <a:rPr lang="ru-RU" dirty="0" smtClean="0"/>
              <a:t>выращивания картофеля </a:t>
            </a:r>
            <a:r>
              <a:rPr lang="en-US" dirty="0" smtClean="0"/>
              <a:t> </a:t>
            </a:r>
            <a:endParaRPr lang="ru-RU" dirty="0" smtClean="0"/>
          </a:p>
          <a:p>
            <a:pPr lvl="0" algn="just"/>
            <a:r>
              <a:rPr lang="ru-RU" dirty="0" smtClean="0"/>
              <a:t> возможность подобрать ту форму спектра, которая является оптимальной для данного растения в текущий период вегетации, что обеспечит более высокую продуктивность и повысит характеристики картофеля; </a:t>
            </a:r>
          </a:p>
          <a:p>
            <a:pPr lvl="0" algn="just"/>
            <a:r>
              <a:rPr lang="ru-RU" dirty="0" smtClean="0"/>
              <a:t>возможность менять спектральный состав излучения вместе с мощностью излучения, что актуально для световой и темновой стадии вегитации; </a:t>
            </a:r>
          </a:p>
          <a:p>
            <a:pPr lvl="0" algn="just"/>
            <a:r>
              <a:rPr lang="ru-RU" dirty="0" smtClean="0"/>
              <a:t>возможность лѐгкой интеграции САУ ИС в систему управления  комплексом фитотронов.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Структура системы автоматического управления интенсивностью и спектральным составом облучения </a:t>
            </a:r>
            <a:r>
              <a:rPr lang="ru-RU" sz="2400" dirty="0" smtClean="0">
                <a:solidFill>
                  <a:schemeClr val="tx1"/>
                </a:solidFill>
              </a:rPr>
              <a:t>[4,9,12]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203" y="1600200"/>
            <a:ext cx="6437593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AU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" y="1600200"/>
            <a:ext cx="7310438" cy="4873625"/>
          </a:xfrm>
          <a:noFill/>
        </p:spPr>
      </p:pic>
      <p:pic>
        <p:nvPicPr>
          <p:cNvPr id="5" name="Picture 4" descr="BA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180" y="2659559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Диаграмма роли света в развитие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эволюция света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67687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4002364"/>
            <a:ext cx="684076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оценкам ООН, к 2050 году население Земли увеличится на 40% и перешагнёт 9 -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миллиардный рубеж, при этом 80% человечества будут проживать в городах. Для обеспечения продовольствием и для гармоничного образа жизни нужны будут более "зеленые" города </a:t>
            </a:r>
            <a:r>
              <a:rPr lang="ru-RU" sz="1600" dirty="0" smtClean="0"/>
              <a:t>В последнее время, набирает обороты новое направление в производстве сельскохозяйственной продукции – интенсивная светокультура. В интенсивной светокультуре условия выращивания реализуются без какого-либо влияния неблагоприятных климатических или экологических факторов внешней среды, требуя лишь закрытых помещений (подвалы, производственные помещения и т.д.).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Этапы развития светокультуры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Интенсивное тепличное хозяйство – снижение влияния природных факторов</a:t>
            </a:r>
          </a:p>
          <a:p>
            <a:pPr>
              <a:buNone/>
            </a:pPr>
            <a:r>
              <a:rPr lang="ru-RU" smtClean="0"/>
              <a:t> -</a:t>
            </a:r>
            <a:r>
              <a:rPr lang="ru-RU" sz="1800" smtClean="0"/>
              <a:t>повышение уровня  и периода освещения</a:t>
            </a:r>
          </a:p>
          <a:p>
            <a:pPr>
              <a:buNone/>
            </a:pPr>
            <a:r>
              <a:rPr lang="ru-RU" sz="1800" smtClean="0"/>
              <a:t> - регулирование теплового режима</a:t>
            </a:r>
          </a:p>
          <a:p>
            <a:pPr>
              <a:buNone/>
            </a:pPr>
            <a:r>
              <a:rPr lang="ru-RU" sz="1800" smtClean="0"/>
              <a:t> - оптимизация минеральных режимов питания</a:t>
            </a:r>
          </a:p>
          <a:p>
            <a:r>
              <a:rPr lang="ru-RU" smtClean="0"/>
              <a:t>Гидро  и аэропоника – переход к исключению природных факторов</a:t>
            </a:r>
          </a:p>
          <a:p>
            <a:pPr>
              <a:buNone/>
            </a:pPr>
            <a:r>
              <a:rPr lang="ru-RU" smtClean="0"/>
              <a:t> </a:t>
            </a:r>
            <a:r>
              <a:rPr lang="ru-RU" sz="1800" smtClean="0"/>
              <a:t>- отсутствие природных субтрактов</a:t>
            </a:r>
          </a:p>
          <a:p>
            <a:pPr>
              <a:buNone/>
            </a:pPr>
            <a:r>
              <a:rPr lang="ru-RU" sz="1800" smtClean="0"/>
              <a:t>  - полное управляемое освещение</a:t>
            </a:r>
          </a:p>
          <a:p>
            <a:pPr>
              <a:buNone/>
            </a:pPr>
            <a:r>
              <a:rPr lang="ru-RU" sz="1800" smtClean="0"/>
              <a:t>  - полностью минеральный режим питания</a:t>
            </a:r>
          </a:p>
          <a:p>
            <a:r>
              <a:rPr lang="ru-RU" smtClean="0"/>
              <a:t>Клеточное выращивание биообъектов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38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РОЛЬ  ИСТОЧНИКОВ СВЕТА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51723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0432" y="64886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2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8" name="Содержимое 27" descr="http://www.potatosystem.ru/images/materials/2014/1/7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941168"/>
            <a:ext cx="49068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412777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роста  растений в литературе представлено очень много материалов [1-4,7,9-12] по трем основным типам освещения: натриевые лампы высокого давления, люминесцентные лампы, светодиоды и практически нет материалов о плазменных лампах. Плазменные лампы - новый источник света [4], появился на рынке в 1990 году и обеспечивает свет в очень широком диапазоне спектра, близком к спектру солнца. Специалисты уверяют, что </a:t>
            </a:r>
            <a:r>
              <a:rPr lang="en-US" dirty="0" smtClean="0"/>
              <a:t> </a:t>
            </a:r>
            <a:r>
              <a:rPr lang="ru-RU" dirty="0" smtClean="0"/>
              <a:t>новое изделие экономичнее, применяющихся сегодня натриевых газоразрядных ламп, а уникальный спектральный состав благотворно воздействует на растения, поскольку практически имитирует естественный природный свет [4]. Испытаний на предмет увеличения урожайности растений не проводилось, поэтому необходимы производственные опыты.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Плазма имеет лучшее спектральное распределение света, максимально приближенное к дневному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1795011" cy="154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5776" y="2024420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Дневной  солнечный  свет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16832"/>
            <a:ext cx="167982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372200" y="191683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Натриевые лампы высокого давления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3933056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Плазменные  СВЧ лампы 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162007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444208" y="400506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Светодиодные источники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857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Динамика светового потока и стоимости за люмен</a:t>
            </a:r>
            <a:r>
              <a:rPr lang="ru-RU" dirty="0" smtClean="0"/>
              <a:t> с 1968 г. [3]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70" y="1600200"/>
            <a:ext cx="726125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Светодиодные лампы обладают следующими преимуществами по сравнению с традиционными светильниками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простота управления интенсивностью излучения; </a:t>
            </a:r>
          </a:p>
          <a:p>
            <a:r>
              <a:rPr lang="ru-RU" dirty="0" smtClean="0"/>
              <a:t>2.раздельное управление излучением в разных спектральных зонах; </a:t>
            </a:r>
          </a:p>
          <a:p>
            <a:r>
              <a:rPr lang="ru-RU" dirty="0" smtClean="0"/>
              <a:t>3.возможность монтажа ламп в непосредственной близости от растений для создания миниатюрных установок для выращивания растений, в том числе, в домашних условиях; </a:t>
            </a:r>
          </a:p>
          <a:p>
            <a:r>
              <a:rPr lang="ru-RU" dirty="0" smtClean="0"/>
              <a:t>4. отсутствие необходимости специальных мер по утилизации вышедших из строя; </a:t>
            </a:r>
          </a:p>
          <a:p>
            <a:r>
              <a:rPr lang="ru-RU" dirty="0" smtClean="0"/>
              <a:t>5.возможность введения светодиодов с ИК и УФ спектрами излучения при необходимости с отдельным управлением;</a:t>
            </a:r>
          </a:p>
          <a:p>
            <a:r>
              <a:rPr lang="ru-RU" dirty="0" smtClean="0"/>
              <a:t>6. простоте интегрирования с микропроцессорными системами и </a:t>
            </a:r>
            <a:r>
              <a:rPr lang="ru-RU" dirty="0" err="1" smtClean="0"/>
              <a:t>микродатчиками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Аэропоника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Коммерческое производство семян картофеля с использованием аэропоники уже развивается в Корее и Китае. В Южной Америки, технология успешно применяется с 2006 г. В Уанкайо, Перу объекте Международного центра по картофелю, урожайность  более 100 мини клубней  с  1 растения были получены с использованием относительно простых материалов. В настоящее время предпринимаются усилия, чтобы использовать систему аэропоники для получения семенного картофеля в Сахаре и Африканских странах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Важность длительности темноты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Проводились интересные исследования, которые касались изучения того, в какое время, ночью или днем растения растут быстрее.  Корнеплодные растения, картофель и томаты тоже проявляют дневное торможение роста и усиление его в вечерние и ночные часы. Для основной массы растений принято считать, что с 6 часов вечера до 6 часов утра (приблизительно) скорость роста растений постепенно повышается. Затем от утра к вечеру замечается постепенное замедление роста этот ритм связан с определенным ритмом биохимических процессов в листьях и меристемах, а эти процессы в свою очередь зависят от периодичности смены дня и ночи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611</TotalTime>
  <Words>835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Диаграмма</vt:lpstr>
      <vt:lpstr>АО НИИ полупроводниковых приборов,  г. Томск</vt:lpstr>
      <vt:lpstr>Диаграмма роли света в развитие человека</vt:lpstr>
      <vt:lpstr>Этапы развития светокультуры</vt:lpstr>
      <vt:lpstr>РОЛЬ  ИСТОЧНИКОВ СВЕТА</vt:lpstr>
      <vt:lpstr>Плазма имеет лучшее спектральное распределение света, максимально приближенное к дневному</vt:lpstr>
      <vt:lpstr>  Динамика светового потока и стоимости за люмен с 1968 г. [3] </vt:lpstr>
      <vt:lpstr>Светодиодные лампы обладают следующими преимуществами по сравнению с традиционными светильниками</vt:lpstr>
      <vt:lpstr>Аэропоника</vt:lpstr>
      <vt:lpstr>Важность длительности темноты</vt:lpstr>
      <vt:lpstr>Механизм воздействия</vt:lpstr>
      <vt:lpstr>Планы работы</vt:lpstr>
      <vt:lpstr>Преимущества светодиодных модульных фитотронов</vt:lpstr>
      <vt:lpstr>Структура системы автоматического управления интенсивностью и спектральным составом облучения [4,9,12]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    ТЕХНИКА</dc:title>
  <dc:creator>kozubova_ma</dc:creator>
  <cp:lastModifiedBy>Виктория Лобач</cp:lastModifiedBy>
  <cp:revision>56</cp:revision>
  <dcterms:created xsi:type="dcterms:W3CDTF">2015-12-28T11:32:29Z</dcterms:created>
  <dcterms:modified xsi:type="dcterms:W3CDTF">2018-04-17T10:53:12Z</dcterms:modified>
</cp:coreProperties>
</file>